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4630400" cy="8229600"/>
  <p:notesSz cx="8229600" cy="14630400"/>
  <p:embeddedFontLst>
    <p:embeddedFont>
      <p:font typeface="Calibri" panose="020F0502020204030204" pitchFamily="34" charset="0"/>
      <p:regular r:id="rId13"/>
      <p:bold r:id="rId14"/>
      <p:italic r:id="rId15"/>
      <p:boldItalic r:id="rId16"/>
    </p:embeddedFont>
    <p:embeddedFont>
      <p:font typeface="Gelasio" panose="020B0604020202020204" charset="0"/>
      <p:regular r:id="rId17"/>
    </p:embeddedFont>
  </p:embeddedFontLst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95" d="100"/>
          <a:sy n="95" d="100"/>
        </p:scale>
        <p:origin x="42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2845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302D2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464342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0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302D2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464342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302D2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464342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302D2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464342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302D2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464342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302D2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464342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302D2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464342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302D2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464342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302D2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464342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302D2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464342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svg"/><Relationship Id="rId5" Type="http://schemas.openxmlformats.org/officeDocument/2006/relationships/image" Target="../media/image5.svg"/><Relationship Id="rId4" Type="http://schemas.openxmlformats.org/officeDocument/2006/relationships/image" Target="../media/image4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3054429"/>
            <a:ext cx="7556421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D8B6A4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Del Salario Vital al Salario Digno</a:t>
            </a:r>
            <a:endParaRPr lang="en-US" sz="4450" dirty="0"/>
          </a:p>
        </p:txBody>
      </p:sp>
      <p:sp>
        <p:nvSpPr>
          <p:cNvPr id="4" name="Text 1"/>
          <p:cNvSpPr/>
          <p:nvPr/>
        </p:nvSpPr>
        <p:spPr>
          <a:xfrm>
            <a:off x="793790" y="4812149"/>
            <a:ext cx="755642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Un camino hacia la movilidad social y la justicia económica</a:t>
            </a:r>
            <a:endParaRPr lang="en-US" sz="175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180058" y="725924"/>
            <a:ext cx="7756684" cy="123872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4850"/>
              </a:lnSpc>
              <a:buNone/>
            </a:pPr>
            <a:r>
              <a:rPr lang="en-US" sz="3900" dirty="0">
                <a:solidFill>
                  <a:srgbClr val="D8B6A4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La Verdadera Riqueza: Movilidad Social</a:t>
            </a:r>
            <a:endParaRPr lang="en-US" sz="3900" dirty="0"/>
          </a:p>
        </p:txBody>
      </p:sp>
      <p:sp>
        <p:nvSpPr>
          <p:cNvPr id="4" name="Shape 1"/>
          <p:cNvSpPr/>
          <p:nvPr/>
        </p:nvSpPr>
        <p:spPr>
          <a:xfrm>
            <a:off x="6180058" y="2224326"/>
            <a:ext cx="7756684" cy="1152525"/>
          </a:xfrm>
          <a:prstGeom prst="roundRect">
            <a:avLst>
              <a:gd name="adj" fmla="val 9521"/>
            </a:avLst>
          </a:prstGeom>
          <a:solidFill>
            <a:srgbClr val="464342"/>
          </a:solidFill>
          <a:ln w="22860">
            <a:solidFill>
              <a:srgbClr val="504D4C"/>
            </a:solidFill>
            <a:prstDash val="solid"/>
          </a:ln>
        </p:spPr>
      </p:sp>
      <p:sp>
        <p:nvSpPr>
          <p:cNvPr id="5" name="Shape 2"/>
          <p:cNvSpPr/>
          <p:nvPr/>
        </p:nvSpPr>
        <p:spPr>
          <a:xfrm>
            <a:off x="6157198" y="2224326"/>
            <a:ext cx="91440" cy="1152525"/>
          </a:xfrm>
          <a:prstGeom prst="roundRect">
            <a:avLst>
              <a:gd name="adj" fmla="val 32513"/>
            </a:avLst>
          </a:prstGeom>
          <a:solidFill>
            <a:srgbClr val="C49F8C"/>
          </a:solidFill>
          <a:ln/>
        </p:spPr>
      </p:sp>
      <p:sp>
        <p:nvSpPr>
          <p:cNvPr id="6" name="Text 3"/>
          <p:cNvSpPr/>
          <p:nvPr/>
        </p:nvSpPr>
        <p:spPr>
          <a:xfrm>
            <a:off x="6469618" y="2445306"/>
            <a:ext cx="2767727" cy="3096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9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Diseña 5 Preguntas Clave</a:t>
            </a:r>
            <a:endParaRPr lang="en-US" sz="1950" dirty="0"/>
          </a:p>
        </p:txBody>
      </p:sp>
      <p:sp>
        <p:nvSpPr>
          <p:cNvPr id="7" name="Text 4"/>
          <p:cNvSpPr/>
          <p:nvPr/>
        </p:nvSpPr>
        <p:spPr>
          <a:xfrm>
            <a:off x="6469618" y="2858810"/>
            <a:ext cx="7246144" cy="29706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5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¿Qué componentes faltan en tu empresa? ¿Cuál es la brecha real?</a:t>
            </a:r>
            <a:endParaRPr lang="en-US" sz="1550" dirty="0"/>
          </a:p>
        </p:txBody>
      </p:sp>
      <p:sp>
        <p:nvSpPr>
          <p:cNvPr id="8" name="Shape 5"/>
          <p:cNvSpPr/>
          <p:nvPr/>
        </p:nvSpPr>
        <p:spPr>
          <a:xfrm>
            <a:off x="6180058" y="3549968"/>
            <a:ext cx="7756684" cy="1152525"/>
          </a:xfrm>
          <a:prstGeom prst="roundRect">
            <a:avLst>
              <a:gd name="adj" fmla="val 9521"/>
            </a:avLst>
          </a:prstGeom>
          <a:solidFill>
            <a:srgbClr val="464342"/>
          </a:solidFill>
          <a:ln w="22860">
            <a:solidFill>
              <a:srgbClr val="504D4C"/>
            </a:solidFill>
            <a:prstDash val="solid"/>
          </a:ln>
        </p:spPr>
      </p:sp>
      <p:sp>
        <p:nvSpPr>
          <p:cNvPr id="9" name="Shape 6"/>
          <p:cNvSpPr/>
          <p:nvPr/>
        </p:nvSpPr>
        <p:spPr>
          <a:xfrm>
            <a:off x="6157198" y="3549968"/>
            <a:ext cx="91440" cy="1152525"/>
          </a:xfrm>
          <a:prstGeom prst="roundRect">
            <a:avLst>
              <a:gd name="adj" fmla="val 32513"/>
            </a:avLst>
          </a:prstGeom>
          <a:solidFill>
            <a:srgbClr val="C49F8C"/>
          </a:solidFill>
          <a:ln/>
        </p:spPr>
      </p:sp>
      <p:sp>
        <p:nvSpPr>
          <p:cNvPr id="10" name="Text 7"/>
          <p:cNvSpPr/>
          <p:nvPr/>
        </p:nvSpPr>
        <p:spPr>
          <a:xfrm>
            <a:off x="6469618" y="3770948"/>
            <a:ext cx="2611398" cy="3096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9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Estima la Brecha Actual</a:t>
            </a:r>
            <a:endParaRPr lang="en-US" sz="1950" dirty="0"/>
          </a:p>
        </p:txBody>
      </p:sp>
      <p:sp>
        <p:nvSpPr>
          <p:cNvPr id="11" name="Text 8"/>
          <p:cNvSpPr/>
          <p:nvPr/>
        </p:nvSpPr>
        <p:spPr>
          <a:xfrm>
            <a:off x="6469618" y="4184452"/>
            <a:ext cx="7246144" cy="29706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5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Calcula la diferencia entre el salario actual y el salario digno</a:t>
            </a:r>
            <a:endParaRPr lang="en-US" sz="1550" dirty="0"/>
          </a:p>
        </p:txBody>
      </p:sp>
      <p:sp>
        <p:nvSpPr>
          <p:cNvPr id="12" name="Shape 9"/>
          <p:cNvSpPr/>
          <p:nvPr/>
        </p:nvSpPr>
        <p:spPr>
          <a:xfrm>
            <a:off x="6180058" y="4875609"/>
            <a:ext cx="7756684" cy="1152525"/>
          </a:xfrm>
          <a:prstGeom prst="roundRect">
            <a:avLst>
              <a:gd name="adj" fmla="val 9521"/>
            </a:avLst>
          </a:prstGeom>
          <a:solidFill>
            <a:srgbClr val="464342"/>
          </a:solidFill>
          <a:ln w="22860">
            <a:solidFill>
              <a:srgbClr val="504D4C"/>
            </a:solidFill>
            <a:prstDash val="solid"/>
          </a:ln>
        </p:spPr>
      </p:sp>
      <p:sp>
        <p:nvSpPr>
          <p:cNvPr id="13" name="Shape 10"/>
          <p:cNvSpPr/>
          <p:nvPr/>
        </p:nvSpPr>
        <p:spPr>
          <a:xfrm>
            <a:off x="6157198" y="4875609"/>
            <a:ext cx="91440" cy="1152525"/>
          </a:xfrm>
          <a:prstGeom prst="roundRect">
            <a:avLst>
              <a:gd name="adj" fmla="val 32513"/>
            </a:avLst>
          </a:prstGeom>
          <a:solidFill>
            <a:srgbClr val="C49F8C"/>
          </a:solidFill>
          <a:ln/>
        </p:spPr>
      </p:sp>
      <p:sp>
        <p:nvSpPr>
          <p:cNvPr id="14" name="Text 11"/>
          <p:cNvSpPr/>
          <p:nvPr/>
        </p:nvSpPr>
        <p:spPr>
          <a:xfrm>
            <a:off x="6469618" y="5096589"/>
            <a:ext cx="3890724" cy="3096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9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Propón 3 Componentes Prioritarios</a:t>
            </a:r>
            <a:endParaRPr lang="en-US" sz="1950" dirty="0"/>
          </a:p>
        </p:txBody>
      </p:sp>
      <p:sp>
        <p:nvSpPr>
          <p:cNvPr id="15" name="Text 12"/>
          <p:cNvSpPr/>
          <p:nvPr/>
        </p:nvSpPr>
        <p:spPr>
          <a:xfrm>
            <a:off x="6469618" y="5510093"/>
            <a:ext cx="7246144" cy="29706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5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¿Qué deberíamos negociar primero para avanzar hacia la dignidad?</a:t>
            </a:r>
            <a:endParaRPr lang="en-US" sz="1550" dirty="0"/>
          </a:p>
        </p:txBody>
      </p:sp>
      <p:sp>
        <p:nvSpPr>
          <p:cNvPr id="16" name="Text 13"/>
          <p:cNvSpPr/>
          <p:nvPr/>
        </p:nvSpPr>
        <p:spPr>
          <a:xfrm>
            <a:off x="6477238" y="6417707"/>
            <a:ext cx="7459504" cy="89118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550" b="1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Un salario digno no es gasto, es inversión en movilidad social y distribución real de la riqueza. La evidencia es nuestro mejor argumento.</a:t>
            </a:r>
            <a:endParaRPr lang="en-US" sz="1550" dirty="0"/>
          </a:p>
        </p:txBody>
      </p:sp>
      <p:sp>
        <p:nvSpPr>
          <p:cNvPr id="17" name="Shape 14"/>
          <p:cNvSpPr/>
          <p:nvPr/>
        </p:nvSpPr>
        <p:spPr>
          <a:xfrm>
            <a:off x="6180058" y="6222921"/>
            <a:ext cx="22860" cy="1280755"/>
          </a:xfrm>
          <a:prstGeom prst="rect">
            <a:avLst/>
          </a:prstGeom>
          <a:solidFill>
            <a:srgbClr val="C49F8C"/>
          </a:solidFill>
          <a:ln/>
        </p:spPr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709142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D8B6A4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Más Allá del Mínimo</a:t>
            </a:r>
            <a:endParaRPr lang="en-US" sz="4450" dirty="0"/>
          </a:p>
        </p:txBody>
      </p:sp>
      <p:sp>
        <p:nvSpPr>
          <p:cNvPr id="3" name="Shape 1"/>
          <p:cNvSpPr/>
          <p:nvPr/>
        </p:nvSpPr>
        <p:spPr>
          <a:xfrm>
            <a:off x="1133951" y="3778806"/>
            <a:ext cx="3856077" cy="226814"/>
          </a:xfrm>
          <a:prstGeom prst="roundRect">
            <a:avLst>
              <a:gd name="adj" fmla="val 15001"/>
            </a:avLst>
          </a:prstGeom>
          <a:solidFill>
            <a:srgbClr val="373433"/>
          </a:solidFill>
          <a:ln/>
        </p:spPr>
      </p:sp>
      <p:sp>
        <p:nvSpPr>
          <p:cNvPr id="4" name="Shape 2"/>
          <p:cNvSpPr/>
          <p:nvPr/>
        </p:nvSpPr>
        <p:spPr>
          <a:xfrm>
            <a:off x="793790" y="3551932"/>
            <a:ext cx="680442" cy="680442"/>
          </a:xfrm>
          <a:prstGeom prst="roundRect">
            <a:avLst>
              <a:gd name="adj" fmla="val 67192"/>
            </a:avLst>
          </a:prstGeom>
          <a:solidFill>
            <a:srgbClr val="373433"/>
          </a:solidFill>
          <a:ln/>
        </p:spPr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63930" y="3722072"/>
            <a:ext cx="340162" cy="340162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1020604" y="4459248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Salario Mínimo</a:t>
            </a:r>
            <a:endParaRPr lang="en-US" sz="2200" dirty="0"/>
          </a:p>
        </p:txBody>
      </p:sp>
      <p:sp>
        <p:nvSpPr>
          <p:cNvPr id="7" name="Text 4"/>
          <p:cNvSpPr/>
          <p:nvPr/>
        </p:nvSpPr>
        <p:spPr>
          <a:xfrm>
            <a:off x="1020604" y="4949666"/>
            <a:ext cx="3742730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El piso básico que apenas cubre supervivencia diaria</a:t>
            </a:r>
            <a:endParaRPr lang="en-US" sz="1750" dirty="0"/>
          </a:p>
        </p:txBody>
      </p:sp>
      <p:sp>
        <p:nvSpPr>
          <p:cNvPr id="8" name="Shape 5"/>
          <p:cNvSpPr/>
          <p:nvPr/>
        </p:nvSpPr>
        <p:spPr>
          <a:xfrm>
            <a:off x="5557123" y="3438525"/>
            <a:ext cx="3856077" cy="226814"/>
          </a:xfrm>
          <a:prstGeom prst="roundRect">
            <a:avLst>
              <a:gd name="adj" fmla="val 15001"/>
            </a:avLst>
          </a:prstGeom>
          <a:solidFill>
            <a:srgbClr val="373433"/>
          </a:solidFill>
          <a:ln/>
        </p:spPr>
      </p:sp>
      <p:sp>
        <p:nvSpPr>
          <p:cNvPr id="9" name="Shape 6"/>
          <p:cNvSpPr/>
          <p:nvPr/>
        </p:nvSpPr>
        <p:spPr>
          <a:xfrm>
            <a:off x="5216962" y="3211651"/>
            <a:ext cx="680442" cy="680442"/>
          </a:xfrm>
          <a:prstGeom prst="roundRect">
            <a:avLst>
              <a:gd name="adj" fmla="val 67192"/>
            </a:avLst>
          </a:prstGeom>
          <a:solidFill>
            <a:srgbClr val="373433"/>
          </a:solidFill>
          <a:ln/>
        </p:spPr>
      </p:sp>
      <p:pic>
        <p:nvPicPr>
          <p:cNvPr id="10" name="Image 1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387102" y="3381792"/>
            <a:ext cx="340162" cy="340162"/>
          </a:xfrm>
          <a:prstGeom prst="rect">
            <a:avLst/>
          </a:prstGeom>
        </p:spPr>
      </p:pic>
      <p:sp>
        <p:nvSpPr>
          <p:cNvPr id="11" name="Text 7"/>
          <p:cNvSpPr/>
          <p:nvPr/>
        </p:nvSpPr>
        <p:spPr>
          <a:xfrm>
            <a:off x="5443776" y="4118967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La Brecha</a:t>
            </a:r>
            <a:endParaRPr lang="en-US" sz="2200" dirty="0"/>
          </a:p>
        </p:txBody>
      </p:sp>
      <p:sp>
        <p:nvSpPr>
          <p:cNvPr id="12" name="Text 8"/>
          <p:cNvSpPr/>
          <p:nvPr/>
        </p:nvSpPr>
        <p:spPr>
          <a:xfrm>
            <a:off x="5443776" y="4609386"/>
            <a:ext cx="3742730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La distancia que debemos medir y cerrar en cada empresa</a:t>
            </a:r>
            <a:endParaRPr lang="en-US" sz="1750" dirty="0"/>
          </a:p>
        </p:txBody>
      </p:sp>
      <p:sp>
        <p:nvSpPr>
          <p:cNvPr id="13" name="Shape 9"/>
          <p:cNvSpPr/>
          <p:nvPr/>
        </p:nvSpPr>
        <p:spPr>
          <a:xfrm>
            <a:off x="9980295" y="3098363"/>
            <a:ext cx="3856077" cy="226814"/>
          </a:xfrm>
          <a:prstGeom prst="roundRect">
            <a:avLst>
              <a:gd name="adj" fmla="val 15001"/>
            </a:avLst>
          </a:prstGeom>
          <a:solidFill>
            <a:srgbClr val="373433"/>
          </a:solidFill>
          <a:ln/>
        </p:spPr>
      </p:sp>
      <p:sp>
        <p:nvSpPr>
          <p:cNvPr id="14" name="Shape 10"/>
          <p:cNvSpPr/>
          <p:nvPr/>
        </p:nvSpPr>
        <p:spPr>
          <a:xfrm>
            <a:off x="9640133" y="2871490"/>
            <a:ext cx="680442" cy="680442"/>
          </a:xfrm>
          <a:prstGeom prst="roundRect">
            <a:avLst>
              <a:gd name="adj" fmla="val 67192"/>
            </a:avLst>
          </a:prstGeom>
          <a:solidFill>
            <a:srgbClr val="373433"/>
          </a:solidFill>
          <a:ln/>
        </p:spPr>
      </p:sp>
      <p:pic>
        <p:nvPicPr>
          <p:cNvPr id="15" name="Image 2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810274" y="3041630"/>
            <a:ext cx="340162" cy="340162"/>
          </a:xfrm>
          <a:prstGeom prst="rect">
            <a:avLst/>
          </a:prstGeom>
        </p:spPr>
      </p:pic>
      <p:sp>
        <p:nvSpPr>
          <p:cNvPr id="16" name="Text 11"/>
          <p:cNvSpPr/>
          <p:nvPr/>
        </p:nvSpPr>
        <p:spPr>
          <a:xfrm>
            <a:off x="9866948" y="3778806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Salario Digno</a:t>
            </a:r>
            <a:endParaRPr lang="en-US" sz="2200" dirty="0"/>
          </a:p>
        </p:txBody>
      </p:sp>
      <p:sp>
        <p:nvSpPr>
          <p:cNvPr id="17" name="Text 12"/>
          <p:cNvSpPr/>
          <p:nvPr/>
        </p:nvSpPr>
        <p:spPr>
          <a:xfrm>
            <a:off x="9866948" y="4269224"/>
            <a:ext cx="3742730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La meta que garantiza calidad de vida real para todos</a:t>
            </a:r>
            <a:endParaRPr lang="en-US" sz="1750" dirty="0"/>
          </a:p>
        </p:txBody>
      </p:sp>
      <p:sp>
        <p:nvSpPr>
          <p:cNvPr id="18" name="Text 13"/>
          <p:cNvSpPr/>
          <p:nvPr/>
        </p:nvSpPr>
        <p:spPr>
          <a:xfrm>
            <a:off x="793790" y="6157436"/>
            <a:ext cx="1304282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La pregunta clave: ¿Qué tan lejos está tu empresa del salario digno para TODOS sus trabajadores?</a:t>
            </a:r>
            <a:endParaRPr lang="en-US" sz="175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413629"/>
            <a:ext cx="7645956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D8B6A4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Los 4 Pilares del Salario Digno</a:t>
            </a:r>
            <a:endParaRPr lang="en-US" sz="4450" dirty="0"/>
          </a:p>
        </p:txBody>
      </p:sp>
      <p:sp>
        <p:nvSpPr>
          <p:cNvPr id="3" name="Text 1"/>
          <p:cNvSpPr/>
          <p:nvPr/>
        </p:nvSpPr>
        <p:spPr>
          <a:xfrm>
            <a:off x="793790" y="2576036"/>
            <a:ext cx="1304282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Más que números: componentes esenciales para una vida con dignidad</a:t>
            </a:r>
            <a:endParaRPr lang="en-US" sz="1750" dirty="0"/>
          </a:p>
        </p:txBody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790" y="3194090"/>
            <a:ext cx="1767840" cy="176784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793790" y="5245418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Ahorro + Emergencia</a:t>
            </a:r>
            <a:endParaRPr lang="en-US" sz="2200" dirty="0"/>
          </a:p>
        </p:txBody>
      </p:sp>
      <p:sp>
        <p:nvSpPr>
          <p:cNvPr id="6" name="Text 3"/>
          <p:cNvSpPr/>
          <p:nvPr/>
        </p:nvSpPr>
        <p:spPr>
          <a:xfrm>
            <a:off x="793790" y="5735836"/>
            <a:ext cx="3048000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Capacidad de resiliencia financiera ante imprevistos</a:t>
            </a:r>
            <a:endParaRPr lang="en-US" sz="1750" dirty="0"/>
          </a:p>
        </p:txBody>
      </p:sp>
      <p:pic>
        <p:nvPicPr>
          <p:cNvPr id="7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25278" y="3194090"/>
            <a:ext cx="1767840" cy="1767840"/>
          </a:xfrm>
          <a:prstGeom prst="rect">
            <a:avLst/>
          </a:prstGeom>
        </p:spPr>
      </p:pic>
      <p:sp>
        <p:nvSpPr>
          <p:cNvPr id="8" name="Text 4"/>
          <p:cNvSpPr/>
          <p:nvPr/>
        </p:nvSpPr>
        <p:spPr>
          <a:xfrm>
            <a:off x="4125278" y="5245418"/>
            <a:ext cx="3048119" cy="7086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Conectividad + Formación</a:t>
            </a:r>
            <a:endParaRPr lang="en-US" sz="2200" dirty="0"/>
          </a:p>
        </p:txBody>
      </p:sp>
      <p:sp>
        <p:nvSpPr>
          <p:cNvPr id="9" name="Text 5"/>
          <p:cNvSpPr/>
          <p:nvPr/>
        </p:nvSpPr>
        <p:spPr>
          <a:xfrm>
            <a:off x="4125278" y="6090166"/>
            <a:ext cx="3048119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Acceso a oportunidades y crecimiento profesional</a:t>
            </a:r>
            <a:endParaRPr lang="en-US" sz="1750" dirty="0"/>
          </a:p>
        </p:txBody>
      </p:sp>
      <p:pic>
        <p:nvPicPr>
          <p:cNvPr id="10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56884" y="3194090"/>
            <a:ext cx="1767840" cy="1767840"/>
          </a:xfrm>
          <a:prstGeom prst="rect">
            <a:avLst/>
          </a:prstGeom>
        </p:spPr>
      </p:pic>
      <p:sp>
        <p:nvSpPr>
          <p:cNvPr id="11" name="Text 6"/>
          <p:cNvSpPr/>
          <p:nvPr/>
        </p:nvSpPr>
        <p:spPr>
          <a:xfrm>
            <a:off x="7456884" y="5245418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Salud + Hogar</a:t>
            </a:r>
            <a:endParaRPr lang="en-US" sz="2200" dirty="0"/>
          </a:p>
        </p:txBody>
      </p:sp>
      <p:sp>
        <p:nvSpPr>
          <p:cNvPr id="12" name="Text 7"/>
          <p:cNvSpPr/>
          <p:nvPr/>
        </p:nvSpPr>
        <p:spPr>
          <a:xfrm>
            <a:off x="7456884" y="5735836"/>
            <a:ext cx="3048119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Bienestar físico y espacios dignos para vivir</a:t>
            </a:r>
            <a:endParaRPr lang="en-US" sz="1750" dirty="0"/>
          </a:p>
        </p:txBody>
      </p:sp>
      <p:pic>
        <p:nvPicPr>
          <p:cNvPr id="13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788491" y="3194090"/>
            <a:ext cx="1767840" cy="1767840"/>
          </a:xfrm>
          <a:prstGeom prst="rect">
            <a:avLst/>
          </a:prstGeom>
        </p:spPr>
      </p:pic>
      <p:sp>
        <p:nvSpPr>
          <p:cNvPr id="14" name="Text 8"/>
          <p:cNvSpPr/>
          <p:nvPr/>
        </p:nvSpPr>
        <p:spPr>
          <a:xfrm>
            <a:off x="10788491" y="5245418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Cultura + Cuidado</a:t>
            </a:r>
            <a:endParaRPr lang="en-US" sz="2200" dirty="0"/>
          </a:p>
        </p:txBody>
      </p:sp>
      <p:sp>
        <p:nvSpPr>
          <p:cNvPr id="15" name="Text 9"/>
          <p:cNvSpPr/>
          <p:nvPr/>
        </p:nvSpPr>
        <p:spPr>
          <a:xfrm>
            <a:off x="10788491" y="5735836"/>
            <a:ext cx="3048119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Desarrollo personal y responsabilidades familiares</a:t>
            </a:r>
            <a:endParaRPr lang="en-US" sz="17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402449" y="311825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D8B6A4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Ahorro + Emergencia</a:t>
            </a:r>
            <a:endParaRPr lang="en-US" sz="220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2449" y="814864"/>
            <a:ext cx="4989671" cy="7481530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8676442" y="3883700"/>
            <a:ext cx="2559010" cy="42529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300" dirty="0">
                <a:solidFill>
                  <a:srgbClr val="D8B6A4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Capacidad de Resiliencia Financiera</a:t>
            </a:r>
            <a:endParaRPr lang="en-US" sz="1300" dirty="0"/>
          </a:p>
        </p:txBody>
      </p:sp>
      <p:sp>
        <p:nvSpPr>
          <p:cNvPr id="5" name="Text 2"/>
          <p:cNvSpPr/>
          <p:nvPr/>
        </p:nvSpPr>
        <p:spPr>
          <a:xfrm>
            <a:off x="8676442" y="4365665"/>
            <a:ext cx="2559010" cy="54435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050"/>
              </a:lnSpc>
              <a:buNone/>
            </a:pPr>
            <a:r>
              <a:rPr lang="en-US" sz="8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Un salario digno permite enfrentar imprevistos sin caer en deudas o crisis. Significa tener un colchón financiero para emergencias médicas, reparaciones del hogar o pérdida temporal de ingresos.</a:t>
            </a:r>
            <a:endParaRPr lang="en-US" sz="850" dirty="0"/>
          </a:p>
        </p:txBody>
      </p:sp>
      <p:sp>
        <p:nvSpPr>
          <p:cNvPr id="6" name="Text 3"/>
          <p:cNvSpPr/>
          <p:nvPr/>
        </p:nvSpPr>
        <p:spPr>
          <a:xfrm>
            <a:off x="8676442" y="4960977"/>
            <a:ext cx="2559010" cy="27217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050"/>
              </a:lnSpc>
              <a:buNone/>
            </a:pPr>
            <a:r>
              <a:rPr lang="en-US" sz="8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Sin ahorro, cualquier emergencia se convierte en una catástrofe familiar que perpetúa la pobreza.</a:t>
            </a:r>
            <a:endParaRPr lang="en-US" sz="85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402449" y="311825"/>
            <a:ext cx="3322439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D8B6A4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Conectividad + Formación</a:t>
            </a:r>
            <a:endParaRPr lang="en-US" sz="2200" dirty="0"/>
          </a:p>
        </p:txBody>
      </p:sp>
      <p:sp>
        <p:nvSpPr>
          <p:cNvPr id="3" name="Text 1"/>
          <p:cNvSpPr/>
          <p:nvPr/>
        </p:nvSpPr>
        <p:spPr>
          <a:xfrm>
            <a:off x="3402449" y="3815715"/>
            <a:ext cx="2559010" cy="42529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300" dirty="0">
                <a:solidFill>
                  <a:srgbClr val="D8B6A4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Acceso a Oportunidades y Crecimiento</a:t>
            </a:r>
            <a:endParaRPr lang="en-US" sz="1300" dirty="0"/>
          </a:p>
        </p:txBody>
      </p:sp>
      <p:sp>
        <p:nvSpPr>
          <p:cNvPr id="4" name="Text 2"/>
          <p:cNvSpPr/>
          <p:nvPr/>
        </p:nvSpPr>
        <p:spPr>
          <a:xfrm>
            <a:off x="3402449" y="4297680"/>
            <a:ext cx="2559010" cy="68044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050"/>
              </a:lnSpc>
              <a:buNone/>
            </a:pPr>
            <a:r>
              <a:rPr lang="en-US" sz="8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Internet ya no es un lujo, es una necesidad para acceder a información, educación y mejores empleos. La formación continua permite a los trabajadores desarrollar nuevas habilidades y aspirar a mejores posiciones.</a:t>
            </a:r>
            <a:endParaRPr lang="en-US" sz="850" dirty="0"/>
          </a:p>
        </p:txBody>
      </p:sp>
      <p:sp>
        <p:nvSpPr>
          <p:cNvPr id="5" name="Text 3"/>
          <p:cNvSpPr/>
          <p:nvPr/>
        </p:nvSpPr>
        <p:spPr>
          <a:xfrm>
            <a:off x="3402449" y="5029081"/>
            <a:ext cx="2559010" cy="27217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050"/>
              </a:lnSpc>
              <a:buNone/>
            </a:pPr>
            <a:r>
              <a:rPr lang="en-US" sz="8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Este componente rompe el ciclo de trabajos precarios al abrir puertas al desarrollo profesional.</a:t>
            </a:r>
            <a:endParaRPr lang="en-US" sz="850" dirty="0"/>
          </a:p>
        </p:txBody>
      </p:sp>
      <p:pic>
        <p:nvPicPr>
          <p:cNvPr id="6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5781" y="814864"/>
            <a:ext cx="4989671" cy="748153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71525" y="606147"/>
            <a:ext cx="5510808" cy="68889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400"/>
              </a:lnSpc>
              <a:buNone/>
            </a:pPr>
            <a:r>
              <a:rPr lang="en-US" sz="4300" dirty="0">
                <a:solidFill>
                  <a:srgbClr val="D8B6A4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Salud + Hogar</a:t>
            </a:r>
            <a:endParaRPr lang="en-US" sz="430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1525" y="1857256"/>
            <a:ext cx="8318540" cy="5544145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9635371" y="2633067"/>
            <a:ext cx="4231005" cy="82653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250"/>
              </a:lnSpc>
              <a:buNone/>
            </a:pPr>
            <a:r>
              <a:rPr lang="en-US" sz="2600" dirty="0">
                <a:solidFill>
                  <a:srgbClr val="D8B6A4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Bienestar Físico y Espacios Dignos</a:t>
            </a:r>
            <a:endParaRPr lang="en-US" sz="2600" dirty="0"/>
          </a:p>
        </p:txBody>
      </p:sp>
      <p:sp>
        <p:nvSpPr>
          <p:cNvPr id="5" name="Text 2"/>
          <p:cNvSpPr/>
          <p:nvPr/>
        </p:nvSpPr>
        <p:spPr>
          <a:xfrm>
            <a:off x="9635371" y="3673793"/>
            <a:ext cx="4231005" cy="139017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70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Salud no es solo la ausencia de enfermedad. Un salario digno garantiza nutrición adecuada, atención médica preventiva y medicamentos necesarios.</a:t>
            </a:r>
            <a:endParaRPr lang="en-US" sz="1700" dirty="0"/>
          </a:p>
        </p:txBody>
      </p:sp>
      <p:sp>
        <p:nvSpPr>
          <p:cNvPr id="6" name="Text 3"/>
          <p:cNvSpPr/>
          <p:nvPr/>
        </p:nvSpPr>
        <p:spPr>
          <a:xfrm>
            <a:off x="9635371" y="5256728"/>
            <a:ext cx="4231005" cy="139017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70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El hogar digno significa espacios seguros, ventilados, con servicios básicos donde las familias puedan descansar y desarrollarse plenamente.</a:t>
            </a:r>
            <a:endParaRPr lang="en-US" sz="17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402449" y="311825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D8B6A4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Cultura + Cuidado</a:t>
            </a:r>
            <a:endParaRPr lang="en-US" sz="2200" dirty="0"/>
          </a:p>
        </p:txBody>
      </p:sp>
      <p:sp>
        <p:nvSpPr>
          <p:cNvPr id="3" name="Text 1"/>
          <p:cNvSpPr/>
          <p:nvPr/>
        </p:nvSpPr>
        <p:spPr>
          <a:xfrm>
            <a:off x="3402449" y="3883700"/>
            <a:ext cx="2559010" cy="42529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300" dirty="0">
                <a:solidFill>
                  <a:srgbClr val="D8B6A4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Desarrollo Personal y Responsabilidades</a:t>
            </a:r>
            <a:endParaRPr lang="en-US" sz="1300" dirty="0"/>
          </a:p>
        </p:txBody>
      </p:sp>
      <p:sp>
        <p:nvSpPr>
          <p:cNvPr id="4" name="Text 2"/>
          <p:cNvSpPr/>
          <p:nvPr/>
        </p:nvSpPr>
        <p:spPr>
          <a:xfrm>
            <a:off x="3402449" y="4365665"/>
            <a:ext cx="2559010" cy="54435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050"/>
              </a:lnSpc>
              <a:buNone/>
            </a:pPr>
            <a:r>
              <a:rPr lang="en-US" sz="8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El acceso a la cultura —cine, teatro, libros, recreación— enriquece la vida y fortalece el tejido social. El tiempo y recursos para cuidado infantil o de adultos mayores son fundamentales.</a:t>
            </a:r>
            <a:endParaRPr lang="en-US" sz="850" dirty="0"/>
          </a:p>
        </p:txBody>
      </p:sp>
      <p:sp>
        <p:nvSpPr>
          <p:cNvPr id="5" name="Text 3"/>
          <p:cNvSpPr/>
          <p:nvPr/>
        </p:nvSpPr>
        <p:spPr>
          <a:xfrm>
            <a:off x="3402449" y="4960977"/>
            <a:ext cx="2559010" cy="27217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050"/>
              </a:lnSpc>
              <a:buNone/>
            </a:pPr>
            <a:r>
              <a:rPr lang="en-US" sz="8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Un salario digno reconoce que somos seres integrales, no solo máquinas productivas.</a:t>
            </a:r>
            <a:endParaRPr lang="en-US" sz="850" dirty="0"/>
          </a:p>
        </p:txBody>
      </p:sp>
      <p:pic>
        <p:nvPicPr>
          <p:cNvPr id="6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5781" y="814864"/>
            <a:ext cx="4989671" cy="748153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2155746"/>
            <a:ext cx="6029682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D8B6A4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De Números a Dignidad</a:t>
            </a:r>
            <a:endParaRPr lang="en-US" sz="4450" dirty="0"/>
          </a:p>
        </p:txBody>
      </p:sp>
      <p:sp>
        <p:nvSpPr>
          <p:cNvPr id="3" name="Text 1"/>
          <p:cNvSpPr/>
          <p:nvPr/>
        </p:nvSpPr>
        <p:spPr>
          <a:xfrm>
            <a:off x="793790" y="2955250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D8B6A4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Cálculo 2025-2026</a:t>
            </a:r>
            <a:endParaRPr lang="en-US" sz="2200" dirty="0"/>
          </a:p>
        </p:txBody>
      </p:sp>
      <p:sp>
        <p:nvSpPr>
          <p:cNvPr id="4" name="Shape 2"/>
          <p:cNvSpPr/>
          <p:nvPr/>
        </p:nvSpPr>
        <p:spPr>
          <a:xfrm>
            <a:off x="793790" y="3649742"/>
            <a:ext cx="3090505" cy="1805940"/>
          </a:xfrm>
          <a:prstGeom prst="roundRect">
            <a:avLst>
              <a:gd name="adj" fmla="val 1884"/>
            </a:avLst>
          </a:prstGeom>
          <a:solidFill>
            <a:srgbClr val="373433"/>
          </a:solidFill>
          <a:ln/>
        </p:spPr>
      </p:sp>
      <p:sp>
        <p:nvSpPr>
          <p:cNvPr id="5" name="Text 3"/>
          <p:cNvSpPr/>
          <p:nvPr/>
        </p:nvSpPr>
        <p:spPr>
          <a:xfrm>
            <a:off x="1020604" y="3876556"/>
            <a:ext cx="2636877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Salario 2025</a:t>
            </a:r>
            <a:endParaRPr lang="en-US" sz="2200" dirty="0"/>
          </a:p>
        </p:txBody>
      </p:sp>
      <p:sp>
        <p:nvSpPr>
          <p:cNvPr id="6" name="Text 4"/>
          <p:cNvSpPr/>
          <p:nvPr/>
        </p:nvSpPr>
        <p:spPr>
          <a:xfrm>
            <a:off x="1020604" y="4366974"/>
            <a:ext cx="2636877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b="1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$1.423.500</a:t>
            </a:r>
            <a:endParaRPr lang="en-US" sz="1750" dirty="0"/>
          </a:p>
        </p:txBody>
      </p:sp>
      <p:sp>
        <p:nvSpPr>
          <p:cNvPr id="7" name="Shape 5"/>
          <p:cNvSpPr/>
          <p:nvPr/>
        </p:nvSpPr>
        <p:spPr>
          <a:xfrm>
            <a:off x="4111109" y="3649742"/>
            <a:ext cx="3090624" cy="1805940"/>
          </a:xfrm>
          <a:prstGeom prst="roundRect">
            <a:avLst>
              <a:gd name="adj" fmla="val 1884"/>
            </a:avLst>
          </a:prstGeom>
          <a:solidFill>
            <a:srgbClr val="373433"/>
          </a:solidFill>
          <a:ln/>
        </p:spPr>
      </p:sp>
      <p:sp>
        <p:nvSpPr>
          <p:cNvPr id="8" name="Text 6"/>
          <p:cNvSpPr/>
          <p:nvPr/>
        </p:nvSpPr>
        <p:spPr>
          <a:xfrm>
            <a:off x="4337923" y="3876556"/>
            <a:ext cx="2636996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Salario 2026</a:t>
            </a:r>
            <a:endParaRPr lang="en-US" sz="2200" dirty="0"/>
          </a:p>
        </p:txBody>
      </p:sp>
      <p:sp>
        <p:nvSpPr>
          <p:cNvPr id="9" name="Text 7"/>
          <p:cNvSpPr/>
          <p:nvPr/>
        </p:nvSpPr>
        <p:spPr>
          <a:xfrm>
            <a:off x="4337923" y="4366974"/>
            <a:ext cx="2636996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b="1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$1.746.882</a:t>
            </a:r>
            <a:endParaRPr lang="en-US" sz="1750" dirty="0"/>
          </a:p>
        </p:txBody>
      </p:sp>
      <p:sp>
        <p:nvSpPr>
          <p:cNvPr id="10" name="Text 8"/>
          <p:cNvSpPr/>
          <p:nvPr/>
        </p:nvSpPr>
        <p:spPr>
          <a:xfrm>
            <a:off x="4337923" y="4865965"/>
            <a:ext cx="2636996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endParaRPr lang="en-US" sz="1750" dirty="0"/>
          </a:p>
        </p:txBody>
      </p:sp>
      <p:sp>
        <p:nvSpPr>
          <p:cNvPr id="11" name="Shape 9"/>
          <p:cNvSpPr/>
          <p:nvPr/>
        </p:nvSpPr>
        <p:spPr>
          <a:xfrm>
            <a:off x="7428548" y="3649742"/>
            <a:ext cx="3090624" cy="1805940"/>
          </a:xfrm>
          <a:prstGeom prst="roundRect">
            <a:avLst>
              <a:gd name="adj" fmla="val 1884"/>
            </a:avLst>
          </a:prstGeom>
          <a:solidFill>
            <a:srgbClr val="373433"/>
          </a:solidFill>
          <a:ln/>
        </p:spPr>
      </p:sp>
      <p:sp>
        <p:nvSpPr>
          <p:cNvPr id="12" name="Text 10"/>
          <p:cNvSpPr/>
          <p:nvPr/>
        </p:nvSpPr>
        <p:spPr>
          <a:xfrm>
            <a:off x="7655362" y="3876556"/>
            <a:ext cx="2636996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Diferencia</a:t>
            </a:r>
            <a:endParaRPr lang="en-US" sz="2200" dirty="0"/>
          </a:p>
        </p:txBody>
      </p:sp>
      <p:sp>
        <p:nvSpPr>
          <p:cNvPr id="13" name="Text 11"/>
          <p:cNvSpPr/>
          <p:nvPr/>
        </p:nvSpPr>
        <p:spPr>
          <a:xfrm>
            <a:off x="7655362" y="4366974"/>
            <a:ext cx="2636996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b="1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$323.382</a:t>
            </a:r>
            <a:endParaRPr lang="en-US" sz="1750" dirty="0"/>
          </a:p>
        </p:txBody>
      </p:sp>
      <p:sp>
        <p:nvSpPr>
          <p:cNvPr id="14" name="Text 12"/>
          <p:cNvSpPr/>
          <p:nvPr/>
        </p:nvSpPr>
        <p:spPr>
          <a:xfrm>
            <a:off x="7655362" y="4865965"/>
            <a:ext cx="2636996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Brecha mensual</a:t>
            </a:r>
            <a:endParaRPr lang="en-US" sz="1750" dirty="0"/>
          </a:p>
        </p:txBody>
      </p:sp>
      <p:sp>
        <p:nvSpPr>
          <p:cNvPr id="15" name="Shape 13"/>
          <p:cNvSpPr/>
          <p:nvPr/>
        </p:nvSpPr>
        <p:spPr>
          <a:xfrm>
            <a:off x="10745986" y="3649742"/>
            <a:ext cx="3090624" cy="1805940"/>
          </a:xfrm>
          <a:prstGeom prst="roundRect">
            <a:avLst>
              <a:gd name="adj" fmla="val 1884"/>
            </a:avLst>
          </a:prstGeom>
          <a:solidFill>
            <a:srgbClr val="373433"/>
          </a:solidFill>
          <a:ln/>
        </p:spPr>
      </p:sp>
      <p:sp>
        <p:nvSpPr>
          <p:cNvPr id="16" name="Text 14"/>
          <p:cNvSpPr/>
          <p:nvPr/>
        </p:nvSpPr>
        <p:spPr>
          <a:xfrm>
            <a:off x="10972800" y="3876556"/>
            <a:ext cx="2636996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Crecimiento</a:t>
            </a:r>
            <a:endParaRPr lang="en-US" sz="2200" dirty="0"/>
          </a:p>
        </p:txBody>
      </p:sp>
      <p:sp>
        <p:nvSpPr>
          <p:cNvPr id="17" name="Text 15"/>
          <p:cNvSpPr/>
          <p:nvPr/>
        </p:nvSpPr>
        <p:spPr>
          <a:xfrm>
            <a:off x="10972800" y="4366974"/>
            <a:ext cx="2636996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b="1" dirty="0">
                <a:solidFill>
                  <a:srgbClr val="C49F8C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23%</a:t>
            </a:r>
            <a:endParaRPr lang="en-US" sz="1750" dirty="0"/>
          </a:p>
        </p:txBody>
      </p:sp>
      <p:sp>
        <p:nvSpPr>
          <p:cNvPr id="18" name="Text 16"/>
          <p:cNvSpPr/>
          <p:nvPr/>
        </p:nvSpPr>
        <p:spPr>
          <a:xfrm>
            <a:off x="10972800" y="4865965"/>
            <a:ext cx="2636996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Aumento</a:t>
            </a:r>
            <a:endParaRPr lang="en-US" sz="1750" dirty="0"/>
          </a:p>
        </p:txBody>
      </p:sp>
      <p:sp>
        <p:nvSpPr>
          <p:cNvPr id="19" name="Text 17"/>
          <p:cNvSpPr/>
          <p:nvPr/>
        </p:nvSpPr>
        <p:spPr>
          <a:xfrm>
            <a:off x="793790" y="5710833"/>
            <a:ext cx="1304282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Sumando transporte y otros componentes de dignidad, el salario digno real alcanza </a:t>
            </a:r>
            <a:r>
              <a:rPr lang="en-US" sz="1750" b="1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$2.000.000</a:t>
            </a:r>
            <a:r>
              <a:rPr lang="en-US" sz="17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 mensuales </a:t>
            </a:r>
            <a:endParaRPr lang="en-US" sz="175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801058" y="470892"/>
            <a:ext cx="4714161" cy="49946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900"/>
              </a:lnSpc>
              <a:buNone/>
            </a:pPr>
            <a:r>
              <a:rPr lang="en-US" sz="3100" dirty="0">
                <a:solidFill>
                  <a:srgbClr val="D8B6A4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La Fórmula de la Dignidad</a:t>
            </a:r>
            <a:endParaRPr lang="en-US" sz="310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6381" y="1195507"/>
            <a:ext cx="7777520" cy="6000631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6626976" y="3858777"/>
            <a:ext cx="1356450" cy="62032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400"/>
              </a:lnSpc>
              <a:buNone/>
            </a:pPr>
            <a:r>
              <a:rPr lang="en-US" sz="1950" dirty="0">
                <a:solidFill>
                  <a:srgbClr val="00000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Salario Digno</a:t>
            </a:r>
            <a:endParaRPr lang="en-US" sz="1950" dirty="0"/>
          </a:p>
        </p:txBody>
      </p:sp>
      <p:sp>
        <p:nvSpPr>
          <p:cNvPr id="5" name="Text 2"/>
          <p:cNvSpPr/>
          <p:nvPr/>
        </p:nvSpPr>
        <p:spPr>
          <a:xfrm>
            <a:off x="7961370" y="5699427"/>
            <a:ext cx="2017961" cy="62032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400"/>
              </a:lnSpc>
              <a:buNone/>
            </a:pPr>
            <a:r>
              <a:rPr lang="en-US" sz="19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Conectividad / Formación</a:t>
            </a:r>
            <a:endParaRPr lang="en-US" sz="1950" dirty="0"/>
          </a:p>
        </p:txBody>
      </p:sp>
      <p:sp>
        <p:nvSpPr>
          <p:cNvPr id="6" name="Text 3"/>
          <p:cNvSpPr/>
          <p:nvPr/>
        </p:nvSpPr>
        <p:spPr>
          <a:xfrm>
            <a:off x="7961370" y="6407979"/>
            <a:ext cx="2017961" cy="2114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650"/>
              </a:lnSpc>
              <a:buNone/>
            </a:pPr>
            <a:r>
              <a:rPr lang="en-US" sz="15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Acceso y capacitación</a:t>
            </a:r>
            <a:endParaRPr lang="en-US" sz="1550" dirty="0"/>
          </a:p>
        </p:txBody>
      </p:sp>
      <p:sp>
        <p:nvSpPr>
          <p:cNvPr id="7" name="Text 4"/>
          <p:cNvSpPr/>
          <p:nvPr/>
        </p:nvSpPr>
        <p:spPr>
          <a:xfrm>
            <a:off x="3748656" y="3763661"/>
            <a:ext cx="2062073" cy="31016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400"/>
              </a:lnSpc>
              <a:buNone/>
            </a:pPr>
            <a:r>
              <a:rPr lang="en-US" sz="19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Cultura / Cuidado</a:t>
            </a:r>
            <a:endParaRPr lang="en-US" sz="1950" dirty="0"/>
          </a:p>
        </p:txBody>
      </p:sp>
      <p:sp>
        <p:nvSpPr>
          <p:cNvPr id="8" name="Text 5"/>
          <p:cNvSpPr/>
          <p:nvPr/>
        </p:nvSpPr>
        <p:spPr>
          <a:xfrm>
            <a:off x="3748656" y="4162049"/>
            <a:ext cx="2062073" cy="42285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1650"/>
              </a:lnSpc>
              <a:buNone/>
            </a:pPr>
            <a:r>
              <a:rPr lang="en-US" sz="15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Bienestar y apoyo social</a:t>
            </a:r>
            <a:endParaRPr lang="en-US" sz="1550" dirty="0"/>
          </a:p>
        </p:txBody>
      </p:sp>
      <p:sp>
        <p:nvSpPr>
          <p:cNvPr id="9" name="Text 6"/>
          <p:cNvSpPr/>
          <p:nvPr/>
        </p:nvSpPr>
        <p:spPr>
          <a:xfrm>
            <a:off x="4597816" y="5748709"/>
            <a:ext cx="2017960" cy="31016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400"/>
              </a:lnSpc>
              <a:buNone/>
            </a:pPr>
            <a:r>
              <a:rPr lang="en-US" sz="19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Salud / Hogar</a:t>
            </a:r>
            <a:endParaRPr lang="en-US" sz="1950" dirty="0"/>
          </a:p>
        </p:txBody>
      </p:sp>
      <p:sp>
        <p:nvSpPr>
          <p:cNvPr id="10" name="Text 7"/>
          <p:cNvSpPr/>
          <p:nvPr/>
        </p:nvSpPr>
        <p:spPr>
          <a:xfrm>
            <a:off x="4597816" y="6147097"/>
            <a:ext cx="2017960" cy="42285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1650"/>
              </a:lnSpc>
              <a:buNone/>
            </a:pPr>
            <a:r>
              <a:rPr lang="en-US" sz="15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Cuidado y vivienda digna</a:t>
            </a:r>
            <a:endParaRPr lang="en-US" sz="1550" dirty="0"/>
          </a:p>
        </p:txBody>
      </p:sp>
      <p:sp>
        <p:nvSpPr>
          <p:cNvPr id="11" name="Text 8"/>
          <p:cNvSpPr/>
          <p:nvPr/>
        </p:nvSpPr>
        <p:spPr>
          <a:xfrm>
            <a:off x="8799502" y="3597551"/>
            <a:ext cx="2062071" cy="62032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400"/>
              </a:lnSpc>
              <a:buNone/>
            </a:pPr>
            <a:r>
              <a:rPr lang="en-US" sz="19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Ahorro / Emergencia</a:t>
            </a:r>
            <a:endParaRPr lang="en-US" sz="1950" dirty="0"/>
          </a:p>
        </p:txBody>
      </p:sp>
      <p:sp>
        <p:nvSpPr>
          <p:cNvPr id="12" name="Text 9"/>
          <p:cNvSpPr/>
          <p:nvPr/>
        </p:nvSpPr>
        <p:spPr>
          <a:xfrm>
            <a:off x="8799502" y="4306103"/>
            <a:ext cx="2062071" cy="42285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1650"/>
              </a:lnSpc>
              <a:buNone/>
            </a:pPr>
            <a:r>
              <a:rPr lang="en-US" sz="15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Fondos para imprevistos</a:t>
            </a:r>
            <a:endParaRPr lang="en-US" sz="1550" dirty="0"/>
          </a:p>
        </p:txBody>
      </p:sp>
      <p:sp>
        <p:nvSpPr>
          <p:cNvPr id="13" name="Text 10"/>
          <p:cNvSpPr/>
          <p:nvPr/>
        </p:nvSpPr>
        <p:spPr>
          <a:xfrm>
            <a:off x="6229967" y="1790674"/>
            <a:ext cx="2073100" cy="31016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400"/>
              </a:lnSpc>
              <a:buNone/>
            </a:pPr>
            <a:r>
              <a:rPr lang="en-US" sz="19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Salario Vital</a:t>
            </a:r>
            <a:endParaRPr lang="en-US" sz="1950" dirty="0"/>
          </a:p>
        </p:txBody>
      </p:sp>
      <p:sp>
        <p:nvSpPr>
          <p:cNvPr id="14" name="Text 11"/>
          <p:cNvSpPr/>
          <p:nvPr/>
        </p:nvSpPr>
        <p:spPr>
          <a:xfrm>
            <a:off x="6229967" y="2189062"/>
            <a:ext cx="2073100" cy="2114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650"/>
              </a:lnSpc>
              <a:buNone/>
            </a:pPr>
            <a:r>
              <a:rPr lang="en-US" sz="15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Ingreso base para vivir</a:t>
            </a:r>
            <a:endParaRPr lang="en-US" sz="1550" dirty="0"/>
          </a:p>
        </p:txBody>
      </p:sp>
      <p:sp>
        <p:nvSpPr>
          <p:cNvPr id="15" name="Text 12"/>
          <p:cNvSpPr/>
          <p:nvPr/>
        </p:nvSpPr>
        <p:spPr>
          <a:xfrm>
            <a:off x="1801058" y="7322820"/>
            <a:ext cx="11028283" cy="43576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700"/>
              </a:lnSpc>
              <a:buNone/>
            </a:pPr>
            <a:r>
              <a:rPr lang="en-US" sz="12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El salario digno no es un número arbitrario. Es la suma del salario vital más los componentes esenciales que permiten a las familias vivir con verdadera dignidad, desarrollarse plenamente y acceder a movilidad social real.</a:t>
            </a:r>
            <a:endParaRPr lang="en-US" sz="125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556</Words>
  <Application>Microsoft Office PowerPoint</Application>
  <PresentationFormat>Personalizado</PresentationFormat>
  <Paragraphs>80</Paragraphs>
  <Slides>10</Slides>
  <Notes>10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10</vt:i4>
      </vt:variant>
    </vt:vector>
  </HeadingPairs>
  <TitlesOfParts>
    <vt:vector size="14" baseType="lpstr">
      <vt:lpstr>Gelasio</vt:lpstr>
      <vt:lpstr>Arial</vt:lpstr>
      <vt:lpstr>Calibri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subject/>
  <dc:creator/>
  <cp:lastModifiedBy>Administrador Nepo</cp:lastModifiedBy>
  <cp:revision>1</cp:revision>
  <dcterms:created xsi:type="dcterms:W3CDTF">2026-02-11T07:21:54Z</dcterms:created>
  <dcterms:modified xsi:type="dcterms:W3CDTF">2026-02-12T17:17:52Z</dcterms:modified>
</cp:coreProperties>
</file>